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65" r:id="rId3"/>
    <p:sldId id="257" r:id="rId4"/>
    <p:sldId id="266" r:id="rId5"/>
    <p:sldId id="279" r:id="rId6"/>
    <p:sldId id="290" r:id="rId7"/>
    <p:sldId id="267" r:id="rId8"/>
    <p:sldId id="283" r:id="rId9"/>
    <p:sldId id="293" r:id="rId10"/>
    <p:sldId id="286" r:id="rId11"/>
    <p:sldId id="287" r:id="rId12"/>
    <p:sldId id="288" r:id="rId13"/>
    <p:sldId id="285" r:id="rId14"/>
    <p:sldId id="289" r:id="rId15"/>
    <p:sldId id="294" r:id="rId16"/>
    <p:sldId id="291" r:id="rId17"/>
    <p:sldId id="295" r:id="rId18"/>
    <p:sldId id="268" r:id="rId19"/>
    <p:sldId id="276" r:id="rId20"/>
    <p:sldId id="273" r:id="rId21"/>
    <p:sldId id="299" r:id="rId22"/>
    <p:sldId id="278" r:id="rId23"/>
    <p:sldId id="297" r:id="rId24"/>
    <p:sldId id="298" r:id="rId25"/>
    <p:sldId id="280" r:id="rId26"/>
  </p:sldIdLst>
  <p:sldSz cx="18288000" cy="10287000"/>
  <p:notesSz cx="6858000" cy="9144000"/>
  <p:embeddedFontLst>
    <p:embeddedFont>
      <p:font typeface="Pretendard Bold" panose="02000803000000020004" pitchFamily="2" charset="-127"/>
      <p:bold r:id="rId28"/>
    </p:embeddedFont>
    <p:embeddedFont>
      <p:font typeface="Hallym Gothic Regular" panose="020B0503000000000000" pitchFamily="50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Hallym Gothic Medium" panose="020B0603000000000000" pitchFamily="50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Hallym Gothic Bold" panose="020B0803000000000000" pitchFamily="50" charset="-127"/>
      <p:bold r:id="rId37"/>
    </p:embeddedFont>
    <p:embeddedFont>
      <p:font typeface="Pretendard Light" panose="02000403000000020004" pitchFamily="2" charset="-127"/>
      <p:regular r:id="rId38"/>
    </p:embeddedFont>
    <p:embeddedFont>
      <p:font typeface="Pretendard Medium" panose="02000603000000020004" pitchFamily="2" charset="-127"/>
      <p:regular r:id="rId39"/>
    </p:embeddedFont>
    <p:embeddedFont>
      <p:font typeface="Pretendard ExtraBold" panose="02000903000000020004" pitchFamily="2" charset="-127"/>
      <p:bold r:id="rId40"/>
    </p:embeddedFont>
    <p:embeddedFont>
      <p:font typeface="Pretendard" panose="02000503000000020004" pitchFamily="2" charset="-127"/>
      <p:regular r:id="rId41"/>
      <p:bold r:id="rId42"/>
    </p:embeddedFont>
    <p:embeddedFont>
      <p:font typeface="Pretendard SemiBold" panose="02000703000000020004" pitchFamily="2" charset="-127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E3C"/>
    <a:srgbClr val="133D78"/>
    <a:srgbClr val="D7CAE4"/>
    <a:srgbClr val="F7B7B7"/>
    <a:srgbClr val="3C4F6A"/>
    <a:srgbClr val="C0C0C0"/>
    <a:srgbClr val="1F5AB5"/>
    <a:srgbClr val="84B5FF"/>
    <a:srgbClr val="AF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9266" autoAdjust="0"/>
  </p:normalViewPr>
  <p:slideViewPr>
    <p:cSldViewPr>
      <p:cViewPr varScale="1">
        <p:scale>
          <a:sx n="45" d="100"/>
          <a:sy n="45" d="100"/>
        </p:scale>
        <p:origin x="90" y="9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BF348-9243-4D53-86E3-DE77BED8CD3E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B4C53-7E31-496C-A645-60F81585F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1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5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58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비즈니스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중심</a:t>
            </a:r>
            <a:r>
              <a:rPr lang="en-US" altLang="ko-KR" dirty="0" smtClean="0"/>
              <a:t>,,</a:t>
            </a:r>
          </a:p>
          <a:p>
            <a:r>
              <a:rPr lang="ko-KR" altLang="en-US" dirty="0" smtClean="0"/>
              <a:t>데이터 모델링 기법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19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85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89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하드웨어 및 성능 중심</a:t>
            </a:r>
            <a:r>
              <a:rPr lang="en-US" altLang="ko-KR" dirty="0" smtClean="0"/>
              <a:t>,,</a:t>
            </a:r>
          </a:p>
          <a:p>
            <a:r>
              <a:rPr lang="ko-KR" altLang="en-US" dirty="0" smtClean="0"/>
              <a:t>테이블 스키마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인덱스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저장소 설계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24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802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서민들을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위한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혁신적인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및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장비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중개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플랫폼입니다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지속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모빌리티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생태계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조성에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기여할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것입니다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62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8.png"/><Relationship Id="rId7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2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8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8.png"/><Relationship Id="rId7" Type="http://schemas.openxmlformats.org/officeDocument/2006/relationships/image" Target="../media/image6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8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2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8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794000"/>
            <a:ext cx="15836900" cy="311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905500"/>
            <a:ext cx="15836900" cy="1549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 bwMode="white">
          <a:xfrm>
            <a:off x="1435100" y="3479800"/>
            <a:ext cx="154051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300" spc="-200" dirty="0" smtClean="0">
                <a:solidFill>
                  <a:schemeClr val="bg1"/>
                </a:solidFill>
                <a:ea typeface="Hallym Gothic Bold"/>
              </a:rPr>
              <a:t>차고지  </a:t>
            </a:r>
            <a:r>
              <a:rPr lang="ko-KR" altLang="en-US" sz="5400" spc="-200" dirty="0" smtClean="0">
                <a:solidFill>
                  <a:schemeClr val="bg1"/>
                </a:solidFill>
                <a:ea typeface="Hallym Gothic Bold"/>
              </a:rPr>
              <a:t>차량 유지 보수 시스템</a:t>
            </a:r>
            <a:endParaRPr lang="ko-KR" sz="9300" b="0" i="0" u="none" strike="noStrike" spc="-200" dirty="0">
              <a:solidFill>
                <a:schemeClr val="bg1"/>
              </a:solidFill>
              <a:ea typeface="Hallym Gothic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0200" y="6687474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1</a:t>
            </a:r>
            <a:r>
              <a:rPr lang="ko-KR" altLang="en-US" sz="2800" spc="-100" dirty="0" smtClean="0">
                <a:solidFill>
                  <a:srgbClr val="002841"/>
                </a:solidFill>
                <a:ea typeface="Hallym Gothic Regular"/>
              </a:rPr>
              <a:t>조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442200" y="6178550"/>
            <a:ext cx="9144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팀장 </a:t>
            </a:r>
            <a:r>
              <a:rPr lang="en-US" altLang="ko-KR" sz="2500" spc="-100" dirty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강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미림</a:t>
            </a:r>
            <a:endParaRPr lang="ko-KR" altLang="ko-KR" sz="2500" spc="-100" dirty="0" smtClean="0">
              <a:solidFill>
                <a:srgbClr val="002841"/>
              </a:solidFill>
              <a:ea typeface="Hallym Gothic Regular"/>
            </a:endParaRPr>
          </a:p>
          <a:p>
            <a:pPr lvl="0" algn="r">
              <a:lnSpc>
                <a:spcPct val="150000"/>
              </a:lnSpc>
            </a:pP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조원 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 권 민우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박 영웅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황 승현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002841"/>
                </a:solidFill>
                <a:latin typeface="Hallym Gothic Medium"/>
              </a:rPr>
              <a:t>2025.02.19~</a:t>
            </a:r>
            <a:endParaRPr lang="en-US" sz="2000" b="0" i="0" u="none" strike="noStrike" dirty="0">
              <a:solidFill>
                <a:srgbClr val="002841"/>
              </a:solidFill>
              <a:latin typeface="Hallym Gothic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1318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2841"/>
                </a:solidFill>
                <a:latin typeface="Hallym Gothic Medium"/>
              </a:rPr>
              <a:t>Version </a:t>
            </a:r>
            <a:r>
              <a:rPr lang="en-US" sz="2000" b="0" i="0" u="none" strike="noStrike" dirty="0" smtClean="0">
                <a:solidFill>
                  <a:srgbClr val="002841"/>
                </a:solidFill>
                <a:latin typeface="Hallym Gothic Medium"/>
              </a:rPr>
              <a:t>1</a:t>
            </a:r>
            <a:endParaRPr lang="en-US" sz="2000" b="0" i="0" u="none" strike="noStrike" dirty="0">
              <a:solidFill>
                <a:srgbClr val="002841"/>
              </a:solidFill>
              <a:latin typeface="Hallym Gothic Medium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780293"/>
            <a:ext cx="1952743" cy="928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14500"/>
            <a:ext cx="8472487" cy="83166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86000" y="3683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User Admin    </a:t>
            </a:r>
            <a:r>
              <a:rPr lang="ko-KR" altLang="en-US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요구 사항  </a:t>
            </a: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095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722827"/>
            <a:ext cx="11125200" cy="7603345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785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ER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62100"/>
            <a:ext cx="6858000" cy="3155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543300"/>
            <a:ext cx="10744200" cy="62937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2140" y="2247900"/>
            <a:ext cx="38491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1</a:t>
            </a:r>
            <a:r>
              <a:rPr lang="ko-KR" altLang="en-US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</a:t>
            </a:r>
            <a:endParaRPr lang="en-US" altLang="ko-KR" sz="2400" dirty="0" smtClean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endParaRPr lang="en-US" altLang="ko-KR" sz="2400" dirty="0" smtClean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r>
              <a:rPr lang="en-US" altLang="ko-KR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		-&gt;     2</a:t>
            </a:r>
            <a:r>
              <a:rPr lang="ko-KR" altLang="en-US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 </a:t>
            </a:r>
            <a:endParaRPr lang="ko-KR" altLang="en-US" sz="24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234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1734800" y="-7493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2446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Flow </a:t>
            </a: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Chart</a:t>
            </a:r>
          </a:p>
          <a:p>
            <a:pPr lvl="0" algn="l">
              <a:lnSpc>
                <a:spcPct val="99600"/>
              </a:lnSpc>
            </a:pP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0" r="1743" b="14543"/>
          <a:stretch/>
        </p:blipFill>
        <p:spPr>
          <a:xfrm>
            <a:off x="1676400" y="2628900"/>
            <a:ext cx="15517138" cy="65649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580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33700"/>
            <a:ext cx="4589776" cy="64875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1752600" y="144398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Sequence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53497"/>
            <a:ext cx="9258738" cy="9815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37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90600" y="2171700"/>
            <a:ext cx="10388600" cy="784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물리 적 설계</a:t>
            </a:r>
            <a:endParaRPr lang="en-US" altLang="ko-KR" sz="4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200000"/>
              </a:lnSpc>
            </a:pP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데이터베이스 스키마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(Database Schema)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정의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타입과 제약 조건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(Primary Key, Foreign Key, Index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등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인덱싱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(Indexing) </a:t>
            </a: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최적화</a:t>
            </a:r>
            <a:endParaRPr lang="en-US" altLang="ko-KR" sz="20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트랜잭션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관리 및 동시성 제어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(Transaction Management &amp; Concurrency Control)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다중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환경에서의 데이터 충돌 방지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트랜잭션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격리 수준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(Isolation Level)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보안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(Security)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및 접근 제어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권한 관리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(Role-based Access Control)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데이터 암호화 및 백업 전략 수립</a:t>
            </a: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4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870824"/>
            <a:ext cx="4000909" cy="88461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2600826"/>
            <a:ext cx="8491826" cy="708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37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76300"/>
            <a:ext cx="7783227" cy="74209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1363089"/>
            <a:ext cx="7288635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8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16150" y="8890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ko-KR" altLang="en-US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</a:t>
            </a:r>
            <a:r>
              <a:rPr lang="en-US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altLang="ko-KR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_1 </a:t>
            </a:r>
            <a:endParaRPr lang="ko-KR" sz="66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6400" y="2387600"/>
            <a:ext cx="14452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1" algn="r">
              <a:lnSpc>
                <a:spcPct val="116199"/>
              </a:lnSpc>
            </a:pP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운영을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</a:t>
            </a:r>
          </a:p>
          <a:p>
            <a:pPr lvl="1" algn="r">
              <a:lnSpc>
                <a:spcPct val="116199"/>
              </a:lnSpc>
            </a:pP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5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카테고리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3873500"/>
            <a:ext cx="6718300" cy="572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619500"/>
            <a:ext cx="8382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5143500"/>
            <a:ext cx="6489700" cy="4318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 bwMode="white">
          <a:xfrm>
            <a:off x="14732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000" spc="-100" dirty="0" smtClean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 교체 알림</a:t>
            </a:r>
            <a:endParaRPr lang="ko-KR" sz="3000" b="0" i="0" u="none" strike="noStrike" spc="-100" dirty="0">
              <a:solidFill>
                <a:srgbClr val="FFFF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3200" y="5664200"/>
            <a:ext cx="56261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견적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 후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endParaRPr lang="ko-KR" sz="2200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부품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AOS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연동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,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확인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0400" y="3873500"/>
            <a:ext cx="6718300" cy="574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100" y="3619500"/>
            <a:ext cx="8382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0" y="5143500"/>
            <a:ext cx="64897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 bwMode="white">
          <a:xfrm>
            <a:off x="88011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13800" y="5575300"/>
            <a:ext cx="5626100" cy="345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종류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  구매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데이터베이스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기반 타이어 추천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alt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별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상태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모니터링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최적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시기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예측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585575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785"/>
            <a:ext cx="18300700" cy="79942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4600" y="637987"/>
            <a:ext cx="1478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   </a:t>
            </a:r>
            <a:r>
              <a:rPr kumimoji="0" lang="en-US" altLang="ko-KR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_2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300" y="2507676"/>
            <a:ext cx="444500" cy="44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2520376"/>
            <a:ext cx="4445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200" y="2520376"/>
            <a:ext cx="444500" cy="444500"/>
          </a:xfrm>
          <a:prstGeom prst="rect">
            <a:avLst/>
          </a:prstGeom>
        </p:spPr>
      </p:pic>
      <p:pic>
        <p:nvPicPr>
          <p:cNvPr id="1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361" y="2705100"/>
            <a:ext cx="3898640" cy="6934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30969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엔진오일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0760" y="4551964"/>
            <a:ext cx="4175821" cy="38572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오일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케어 해당 여부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확정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481" y="2705100"/>
            <a:ext cx="3898640" cy="6934200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9160" y="2705100"/>
            <a:ext cx="3898640" cy="6934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89210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34268" y="4549289"/>
            <a:ext cx="3857564" cy="501191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 부품  데이터 처리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2200" spc="-100" dirty="0">
              <a:solidFill>
                <a:srgbClr val="091E3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파악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발주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 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예측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92615" y="3220002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AOS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58840" y="4008528"/>
            <a:ext cx="3359280" cy="52649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</a:t>
            </a:r>
            <a:endParaRPr kumimoji="0" lang="en-US" sz="2200" b="0" i="0" u="none" strike="noStrike" kern="1200" cap="none" spc="-10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endParaRPr kumimoji="0" lang="en-US" altLang="ko-KR" sz="220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05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200" spc="-1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endParaRPr lang="en-US" altLang="ko-KR" sz="2000" spc="-1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부족</a:t>
            </a:r>
            <a:r>
              <a:rPr lang="en-US" altLang="ko-KR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ko-KR" altLang="en-US" sz="2200" spc="-100" dirty="0" err="1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알리미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공유</a:t>
            </a:r>
          </a:p>
        </p:txBody>
      </p:sp>
    </p:spTree>
    <p:extLst>
      <p:ext uri="{BB962C8B-B14F-4D97-AF65-F5344CB8AC3E}">
        <p14:creationId xmlns:p14="http://schemas.microsoft.com/office/powerpoint/2010/main" val="2096349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  <a:defRPr/>
            </a:pPr>
            <a:r>
              <a:rPr lang="ko-KR" altLang="en-US" sz="6500" b="1" spc="-200" dirty="0" smtClean="0">
                <a:solidFill>
                  <a:srgbClr val="FFFFFF"/>
                </a:solidFill>
                <a:ea typeface="LINE Seed Sans KR Regular"/>
              </a:rPr>
              <a:t>사용자   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시스템</a:t>
            </a:r>
            <a:r>
              <a:rPr kumimoji="0" 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구조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3962400"/>
            <a:ext cx="5168900" cy="516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4140200"/>
            <a:ext cx="4851400" cy="48514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37400" y="6007100"/>
            <a:ext cx="40894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</a:t>
            </a:r>
          </a:p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(User)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8900" y="3746500"/>
            <a:ext cx="44323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이용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00" y="3657600"/>
            <a:ext cx="7493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969000" y="38100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24200" y="4749800"/>
            <a:ext cx="26289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R="0" lvl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차량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점검 예약</a:t>
            </a:r>
            <a:endParaRPr kumimoji="0" lang="ko-KR" altLang="en-US" sz="28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맞춤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상담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0300" y="6997700"/>
            <a:ext cx="4381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요청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6908800"/>
            <a:ext cx="749300" cy="749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740400" y="70485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6000" y="7759700"/>
            <a:ext cx="322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유지보수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일정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교체</a:t>
            </a: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알림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설정</a:t>
            </a:r>
            <a:endParaRPr kumimoji="0" lang="ko-KR" altLang="en-US" sz="22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585700" y="37592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정보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확인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1300" y="3670300"/>
            <a:ext cx="749300" cy="749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734800" y="38100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20600" y="4521200"/>
            <a:ext cx="44958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부품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최저가 </a:t>
            </a:r>
            <a:r>
              <a:rPr kumimoji="0" 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비교</a:t>
            </a:r>
            <a:endParaRPr kumimoji="0" lang="en-US" altLang="ko-KR" sz="2800" b="0" i="0" u="sng" strike="noStrike" kern="1200" cap="none" spc="-100" normalizeH="0" baseline="0" noProof="0" dirty="0" smtClean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D0DAF5"/>
                </a:solidFill>
                <a:latin typeface="Calibri"/>
                <a:ea typeface="LINE Seed Sans KR Regular"/>
              </a:rPr>
              <a:t>추천 부품</a:t>
            </a:r>
            <a:r>
              <a:rPr lang="en-US" altLang="ko-KR" sz="2200" spc="-100" dirty="0" smtClean="0">
                <a:solidFill>
                  <a:srgbClr val="D0DAF5"/>
                </a:solidFill>
                <a:latin typeface="Calibri"/>
                <a:ea typeface="LINE Seed Sans KR Regular"/>
              </a:rPr>
              <a:t>, </a:t>
            </a:r>
            <a:r>
              <a:rPr lang="ko-KR" altLang="en-US" sz="2200" spc="-100" dirty="0" smtClean="0">
                <a:solidFill>
                  <a:srgbClr val="D0DAF5"/>
                </a:solidFill>
                <a:latin typeface="Calibri"/>
                <a:ea typeface="LINE Seed Sans KR Regular"/>
              </a:rPr>
              <a:t>정보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865100" y="69977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기능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2600" y="6908800"/>
            <a:ext cx="749300" cy="749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976100" y="70612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89875" y="7632700"/>
            <a:ext cx="449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온라인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시스템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긴급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변경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및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2134730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989300" y="762000"/>
            <a:ext cx="14732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475200" y="762000"/>
            <a:ext cx="14732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5976600" y="-711200"/>
            <a:ext cx="14732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7449800" y="-711200"/>
            <a:ext cx="1473200" cy="1473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181678" y="1092200"/>
            <a:ext cx="592464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스택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0" name="TextBox 10"/>
          <p:cNvSpPr txBox="1"/>
          <p:nvPr/>
        </p:nvSpPr>
        <p:spPr>
          <a:xfrm>
            <a:off x="16573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Frontend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850" y="2387600"/>
            <a:ext cx="584200" cy="58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2829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0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5" name="TextBox 15"/>
          <p:cNvSpPr txBox="1"/>
          <p:nvPr/>
        </p:nvSpPr>
        <p:spPr>
          <a:xfrm>
            <a:off x="72834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Backend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950" y="2387600"/>
            <a:ext cx="5842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9090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31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0" name="TextBox 20"/>
          <p:cNvSpPr txBox="1"/>
          <p:nvPr/>
        </p:nvSpPr>
        <p:spPr>
          <a:xfrm>
            <a:off x="129095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Database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7050" y="2387600"/>
            <a:ext cx="584200" cy="584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5478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00000" y="46736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928224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5" name="TextBox 25"/>
          <p:cNvSpPr txBox="1"/>
          <p:nvPr/>
        </p:nvSpPr>
        <p:spPr>
          <a:xfrm>
            <a:off x="2588042" y="7156824"/>
            <a:ext cx="1948615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dirty="0" smtClean="0">
                <a:latin typeface="LINE Seed Sans KR Regular"/>
              </a:rPr>
              <a:t>VCS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900" y="6521824"/>
            <a:ext cx="584200" cy="5842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314700" y="6636124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pic>
        <p:nvPicPr>
          <p:cNvPr id="35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1900" y="6953821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6" name="TextBox 30"/>
          <p:cNvSpPr txBox="1"/>
          <p:nvPr/>
        </p:nvSpPr>
        <p:spPr>
          <a:xfrm>
            <a:off x="13068300" y="7220147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DevOps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5800" y="6623247"/>
            <a:ext cx="584200" cy="584200"/>
          </a:xfrm>
          <a:prstGeom prst="rect">
            <a:avLst/>
          </a:prstGeom>
        </p:spPr>
      </p:pic>
      <p:sp>
        <p:nvSpPr>
          <p:cNvPr id="38" name="TextBox 32"/>
          <p:cNvSpPr txBox="1"/>
          <p:nvPr/>
        </p:nvSpPr>
        <p:spPr>
          <a:xfrm>
            <a:off x="14693900" y="6737547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 dirty="0" smtClean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06</a:t>
            </a:r>
            <a:endParaRPr kumimoji="0" lang="en-US" sz="2300" b="0" i="0" u="none" strike="noStrike" kern="1200" cap="none" spc="-10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4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888" y="6928224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41" name="TextBox 30"/>
          <p:cNvSpPr txBox="1"/>
          <p:nvPr/>
        </p:nvSpPr>
        <p:spPr>
          <a:xfrm>
            <a:off x="7356288" y="7118724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500" dirty="0">
                <a:latin typeface="LINE Seed Sans KR Regular"/>
              </a:rPr>
              <a:t>AI &amp; Automation</a:t>
            </a:r>
            <a:endParaRPr lang="en-US" sz="2500" dirty="0">
              <a:latin typeface="LINE Seed Sans KR Regular"/>
            </a:endParaRPr>
          </a:p>
        </p:txBody>
      </p:sp>
      <p:pic>
        <p:nvPicPr>
          <p:cNvPr id="4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788" y="6521824"/>
            <a:ext cx="584200" cy="584200"/>
          </a:xfrm>
          <a:prstGeom prst="rect">
            <a:avLst/>
          </a:prstGeom>
        </p:spPr>
      </p:pic>
      <p:sp>
        <p:nvSpPr>
          <p:cNvPr id="43" name="TextBox 32"/>
          <p:cNvSpPr txBox="1"/>
          <p:nvPr/>
        </p:nvSpPr>
        <p:spPr>
          <a:xfrm>
            <a:off x="8981888" y="6636124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 dirty="0" smtClean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05</a:t>
            </a:r>
            <a:endParaRPr kumimoji="0" lang="en-US" sz="2300" b="0" i="0" u="none" strike="noStrike" kern="1200" cap="none" spc="-10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8002" y="4127500"/>
            <a:ext cx="2553048" cy="93241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2889" y="4152900"/>
            <a:ext cx="3498422" cy="95816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8544" y="4142355"/>
            <a:ext cx="2082056" cy="88086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2460" y="4152900"/>
            <a:ext cx="2289696" cy="88226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300" y="8045824"/>
            <a:ext cx="2214702" cy="82440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0631" y="8026498"/>
            <a:ext cx="1569735" cy="84373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11643" y="8978823"/>
            <a:ext cx="1956005" cy="73667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94300" y="8120417"/>
            <a:ext cx="1822099" cy="77210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62687" y="8120418"/>
            <a:ext cx="1926959" cy="77210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97246" y="8026498"/>
            <a:ext cx="2607104" cy="85080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27745" y="8947105"/>
            <a:ext cx="2803586" cy="80385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96939" y="8026498"/>
            <a:ext cx="2327846" cy="8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02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8350" y="89535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차고지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장점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651000" y="6210300"/>
            <a:ext cx="63246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79600" y="6730999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편리성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75310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언제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어디서나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이용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가능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모바일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지원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확인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" y="2971800"/>
            <a:ext cx="6324600" cy="323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9398000" y="6210300"/>
            <a:ext cx="6324600" cy="3403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626600" y="6730999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경제성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52000" y="75310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저렴한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가격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정책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다양한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제공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부품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직거래로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비용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절감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장기적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절약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0" y="2971800"/>
            <a:ext cx="6324600" cy="323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600" y="6413500"/>
            <a:ext cx="1435100" cy="16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975600" y="6718300"/>
            <a:ext cx="14351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04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0850" y="877198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noProof="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와이어프레임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224297"/>
            <a:ext cx="12774095" cy="434795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l="-1" t="12336" r="75103"/>
          <a:stretch/>
        </p:blipFill>
        <p:spPr>
          <a:xfrm>
            <a:off x="2209800" y="6969129"/>
            <a:ext cx="2317753" cy="265927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rcRect l="25154" t="11902" r="49419"/>
          <a:stretch/>
        </p:blipFill>
        <p:spPr>
          <a:xfrm>
            <a:off x="5291139" y="6966848"/>
            <a:ext cx="2362200" cy="26724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l="49760" t="11902" r="24812"/>
          <a:stretch/>
        </p:blipFill>
        <p:spPr>
          <a:xfrm>
            <a:off x="8416926" y="6966848"/>
            <a:ext cx="2362200" cy="267243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rcRect l="74869" t="13307"/>
          <a:stretch/>
        </p:blipFill>
        <p:spPr>
          <a:xfrm>
            <a:off x="11542713" y="6955967"/>
            <a:ext cx="2334695" cy="2629799"/>
          </a:xfrm>
          <a:prstGeom prst="rect">
            <a:avLst/>
          </a:prstGeom>
        </p:spPr>
      </p:pic>
      <p:sp>
        <p:nvSpPr>
          <p:cNvPr id="22" name="TextBox 11"/>
          <p:cNvSpPr txBox="1"/>
          <p:nvPr/>
        </p:nvSpPr>
        <p:spPr>
          <a:xfrm>
            <a:off x="14388726" y="7727950"/>
            <a:ext cx="3657600" cy="1074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3000" b="1" dirty="0">
                <a:solidFill>
                  <a:srgbClr val="FFFFFF"/>
                </a:solidFill>
                <a:latin typeface="Calibri"/>
                <a:ea typeface="LINE Seed Sans KR Regular"/>
              </a:rPr>
              <a:t>Login </a:t>
            </a:r>
            <a:endParaRPr lang="en-US" altLang="ko-KR" sz="3000" dirty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상세</a:t>
            </a:r>
            <a:r>
              <a:rPr lang="en-US" altLang="ko-KR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 </a:t>
            </a:r>
            <a:r>
              <a:rPr lang="ko-KR" altLang="en-US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페이지</a:t>
            </a:r>
            <a:endParaRPr lang="en-US" altLang="ko-KR" sz="3000" dirty="0" smtClean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문의 페이지 </a:t>
            </a:r>
            <a:endParaRPr lang="ko-KR" altLang="en-US" sz="3000" dirty="0">
              <a:solidFill>
                <a:srgbClr val="FFFFFF"/>
              </a:solidFill>
              <a:latin typeface="Calibri"/>
              <a:ea typeface="LINE Seed Sans KR Regular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816599" y="1377908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권 민우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91583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0850" y="877198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noProof="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와이어프레임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t="26105" b="15544"/>
          <a:stretch/>
        </p:blipFill>
        <p:spPr>
          <a:xfrm>
            <a:off x="4317305" y="3967265"/>
            <a:ext cx="3359235" cy="5715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b="21306"/>
          <a:stretch/>
        </p:blipFill>
        <p:spPr>
          <a:xfrm>
            <a:off x="8145971" y="2439160"/>
            <a:ext cx="4196788" cy="72431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l="16856" t="30241" r="13737" b="24397"/>
          <a:stretch/>
        </p:blipFill>
        <p:spPr>
          <a:xfrm>
            <a:off x="13423900" y="2630874"/>
            <a:ext cx="4267200" cy="49034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t="79596"/>
          <a:stretch/>
        </p:blipFill>
        <p:spPr>
          <a:xfrm>
            <a:off x="12799960" y="7688814"/>
            <a:ext cx="4196788" cy="18780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b="73638"/>
          <a:stretch/>
        </p:blipFill>
        <p:spPr>
          <a:xfrm>
            <a:off x="1739900" y="2295817"/>
            <a:ext cx="3043395" cy="2339209"/>
          </a:xfrm>
          <a:prstGeom prst="rect">
            <a:avLst/>
          </a:prstGeom>
        </p:spPr>
      </p:pic>
      <p:sp>
        <p:nvSpPr>
          <p:cNvPr id="15" name="TextBox 11"/>
          <p:cNvSpPr txBox="1"/>
          <p:nvPr/>
        </p:nvSpPr>
        <p:spPr>
          <a:xfrm>
            <a:off x="1407364" y="6524457"/>
            <a:ext cx="3657600" cy="201977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메인 페이지</a:t>
            </a:r>
            <a:r>
              <a:rPr lang="en-US" altLang="ko-KR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 </a:t>
            </a: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Header, footer</a:t>
            </a: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회원가입</a:t>
            </a:r>
            <a:endParaRPr lang="en-US" altLang="ko-KR" sz="3000" b="1" dirty="0">
              <a:solidFill>
                <a:srgbClr val="FFFFFF"/>
              </a:solidFill>
              <a:latin typeface="Calibri"/>
              <a:ea typeface="LINE Seed Sans KR Regular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16599" y="1357050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87885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243300" y="-1816100"/>
            <a:ext cx="3365500" cy="336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3690600" y="-1816100"/>
            <a:ext cx="3390900" cy="339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57400" y="4000500"/>
            <a:ext cx="15303500" cy="426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경제성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저렴한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가격으로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차량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관리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부담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감소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편의성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언제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어디서나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쉽게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이용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타이어부터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정비까지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종합적인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제공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자동차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관련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시장에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새로운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패러다임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제시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확장성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분야로의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적용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가능성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결론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및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44751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White">
          <a:xfrm>
            <a:off x="6674981" y="-1566"/>
            <a:ext cx="11607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2924828"/>
            <a:ext cx="11607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5789373"/>
            <a:ext cx="11607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62" y="8680953"/>
            <a:ext cx="11607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4276813"/>
            <a:ext cx="116078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300" dirty="0">
                <a:solidFill>
                  <a:srgbClr val="002841"/>
                </a:solidFill>
                <a:latin typeface="Hallym Gothic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 bwMode="blackWhite">
          <a:xfrm>
            <a:off x="8674100" y="2273300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 </a:t>
            </a:r>
            <a:r>
              <a:rPr lang="ko-KR" altLang="en-US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개요</a:t>
            </a: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734300" y="2247900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>
                <a:solidFill>
                  <a:srgbClr val="FFFDF6"/>
                </a:solidFill>
                <a:latin typeface="Hallym Gothic Bold"/>
              </a:rPr>
              <a:t>01.</a:t>
            </a:r>
          </a:p>
        </p:txBody>
      </p:sp>
      <p:sp>
        <p:nvSpPr>
          <p:cNvPr id="10" name="TextBox 10"/>
          <p:cNvSpPr txBox="1"/>
          <p:nvPr/>
        </p:nvSpPr>
        <p:spPr bwMode="blackWhite">
          <a:xfrm>
            <a:off x="8661400" y="3541473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SWOT</a:t>
            </a:r>
            <a:r>
              <a:rPr lang="ko-KR" altLang="en-US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분석</a:t>
            </a:r>
            <a:r>
              <a:rPr lang="en-US" altLang="ko-KR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734300" y="3522423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>
                <a:solidFill>
                  <a:srgbClr val="FFFDF6"/>
                </a:solidFill>
                <a:latin typeface="Hallym Gothic Bold"/>
              </a:rPr>
              <a:t>02.</a:t>
            </a:r>
          </a:p>
        </p:txBody>
      </p:sp>
      <p:sp>
        <p:nvSpPr>
          <p:cNvPr id="12" name="TextBox 12"/>
          <p:cNvSpPr txBox="1"/>
          <p:nvPr/>
        </p:nvSpPr>
        <p:spPr bwMode="blackWhite">
          <a:xfrm>
            <a:off x="8698059" y="7658772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endParaRPr lang="ko-KR" altLang="en-US" sz="2900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734300" y="4849487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03.</a:t>
            </a:r>
          </a:p>
        </p:txBody>
      </p:sp>
      <p:sp>
        <p:nvSpPr>
          <p:cNvPr id="14" name="TextBox 14"/>
          <p:cNvSpPr txBox="1"/>
          <p:nvPr/>
        </p:nvSpPr>
        <p:spPr bwMode="blackWhite">
          <a:xfrm>
            <a:off x="8674100" y="4881237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 서비스</a:t>
            </a:r>
            <a:endParaRPr lang="en-US" sz="2800" b="0" i="0" u="none" strike="noStrike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755177" y="7658772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05.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6" name="TextBox 16"/>
          <p:cNvSpPr txBox="1"/>
          <p:nvPr/>
        </p:nvSpPr>
        <p:spPr bwMode="blackWhite">
          <a:xfrm>
            <a:off x="8763000" y="9089578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요구사항 명세 </a:t>
            </a:r>
            <a:endParaRPr lang="ko-KR" altLang="en-US" sz="29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785448" y="9101596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06.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0" y="50673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0" name="TextBox 13"/>
          <p:cNvSpPr txBox="1"/>
          <p:nvPr/>
        </p:nvSpPr>
        <p:spPr>
          <a:xfrm>
            <a:off x="7758259" y="6223629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04.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21" name="TextBox 14"/>
          <p:cNvSpPr txBox="1"/>
          <p:nvPr/>
        </p:nvSpPr>
        <p:spPr bwMode="blackWhite">
          <a:xfrm>
            <a:off x="8698059" y="6255379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 일정표</a:t>
            </a:r>
            <a:endParaRPr lang="en-US" sz="2800" b="0" i="0" u="none" strike="noStrike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7197116"/>
            <a:ext cx="11607800" cy="254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661400" y="7663126"/>
            <a:ext cx="21996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9600"/>
              </a:lnSpc>
            </a:pPr>
            <a:r>
              <a:rPr lang="en-US" altLang="ko-KR" sz="2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Data  design </a:t>
            </a: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1438" y="5790939"/>
            <a:ext cx="11607800" cy="25400"/>
          </a:xfrm>
          <a:prstGeom prst="rect">
            <a:avLst/>
          </a:prstGeom>
        </p:spPr>
      </p:pic>
      <p:pic>
        <p:nvPicPr>
          <p:cNvPr id="27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0" y="8682519"/>
            <a:ext cx="11607800" cy="25400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1438" y="4278379"/>
            <a:ext cx="11607800" cy="25400"/>
          </a:xfrm>
          <a:prstGeom prst="rect">
            <a:avLst/>
          </a:prstGeom>
        </p:spPr>
      </p:pic>
      <p:sp>
        <p:nvSpPr>
          <p:cNvPr id="29" name="TextBox 8"/>
          <p:cNvSpPr txBox="1"/>
          <p:nvPr/>
        </p:nvSpPr>
        <p:spPr bwMode="blackWhite">
          <a:xfrm>
            <a:off x="13815338" y="2274866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</a:t>
            </a:r>
            <a:r>
              <a:rPr lang="en-US" altLang="ko-KR" sz="2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case Diagram</a:t>
            </a: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29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30" name="TextBox 9"/>
          <p:cNvSpPr txBox="1"/>
          <p:nvPr/>
        </p:nvSpPr>
        <p:spPr>
          <a:xfrm>
            <a:off x="12875538" y="2249466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07.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31" name="TextBox 10"/>
          <p:cNvSpPr txBox="1"/>
          <p:nvPr/>
        </p:nvSpPr>
        <p:spPr bwMode="blackWhite">
          <a:xfrm>
            <a:off x="13802638" y="3543039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Flow </a:t>
            </a:r>
            <a:r>
              <a:rPr lang="en-US" altLang="ko-KR" sz="2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Chart </a:t>
            </a: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32" name="TextBox 11"/>
          <p:cNvSpPr txBox="1"/>
          <p:nvPr/>
        </p:nvSpPr>
        <p:spPr>
          <a:xfrm>
            <a:off x="12875538" y="3523989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08.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33" name="TextBox 12"/>
          <p:cNvSpPr txBox="1"/>
          <p:nvPr/>
        </p:nvSpPr>
        <p:spPr bwMode="blackWhite">
          <a:xfrm>
            <a:off x="13815338" y="7723838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altLang="ko-KR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스택</a:t>
            </a: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34" name="TextBox 13"/>
          <p:cNvSpPr txBox="1"/>
          <p:nvPr/>
        </p:nvSpPr>
        <p:spPr>
          <a:xfrm>
            <a:off x="12875538" y="4851053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09.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35" name="TextBox 14"/>
          <p:cNvSpPr txBox="1"/>
          <p:nvPr/>
        </p:nvSpPr>
        <p:spPr bwMode="blackWhite">
          <a:xfrm>
            <a:off x="13815338" y="4882803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2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ER </a:t>
            </a:r>
            <a:r>
              <a:rPr lang="en-US" altLang="ko-KR" sz="32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Diagram </a:t>
            </a:r>
            <a:endParaRPr lang="en-US" sz="3200" b="0" i="0" u="none" strike="noStrike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36" name="TextBox 15"/>
          <p:cNvSpPr txBox="1"/>
          <p:nvPr/>
        </p:nvSpPr>
        <p:spPr>
          <a:xfrm>
            <a:off x="12896415" y="7660338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spc="-200" dirty="0" smtClean="0">
                <a:solidFill>
                  <a:srgbClr val="FFFDF6"/>
                </a:solidFill>
                <a:latin typeface="Hallym Gothic Bold"/>
              </a:rPr>
              <a:t>11</a:t>
            </a: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37" name="TextBox 16"/>
          <p:cNvSpPr txBox="1"/>
          <p:nvPr/>
        </p:nvSpPr>
        <p:spPr bwMode="blackWhite">
          <a:xfrm>
            <a:off x="13832909" y="9128301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와이어 프레임</a:t>
            </a: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38" name="TextBox 17"/>
          <p:cNvSpPr txBox="1"/>
          <p:nvPr/>
        </p:nvSpPr>
        <p:spPr>
          <a:xfrm>
            <a:off x="12926686" y="9103162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spc="-200" dirty="0" smtClean="0">
                <a:solidFill>
                  <a:srgbClr val="FFFDF6"/>
                </a:solidFill>
                <a:latin typeface="Hallym Gothic Bold"/>
              </a:rPr>
              <a:t>12</a:t>
            </a: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39" name="TextBox 13"/>
          <p:cNvSpPr txBox="1"/>
          <p:nvPr/>
        </p:nvSpPr>
        <p:spPr>
          <a:xfrm>
            <a:off x="12899497" y="6225195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spc="-200" dirty="0" smtClean="0">
                <a:solidFill>
                  <a:srgbClr val="FFFDF6"/>
                </a:solidFill>
                <a:latin typeface="Hallym Gothic Bold"/>
              </a:rPr>
              <a:t>10</a:t>
            </a: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40" name="TextBox 14"/>
          <p:cNvSpPr txBox="1"/>
          <p:nvPr/>
        </p:nvSpPr>
        <p:spPr bwMode="blackWhite">
          <a:xfrm>
            <a:off x="13839297" y="6256945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2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Sequence </a:t>
            </a:r>
            <a:r>
              <a:rPr lang="en-US" altLang="ko-KR" sz="32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Diagram</a:t>
            </a:r>
            <a:endParaRPr lang="en-US" sz="3200" b="0" i="0" u="none" strike="noStrike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41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1438" y="7198682"/>
            <a:ext cx="11607800" cy="2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9400" y="-647700"/>
            <a:ext cx="11582400" cy="11582400"/>
          </a:xfrm>
          <a:prstGeom prst="rect">
            <a:avLst/>
          </a:prstGeom>
          <a:solidFill>
            <a:srgbClr val="091E3C"/>
          </a:solidFill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0" y="4826000"/>
            <a:ext cx="7404100" cy="7404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33800" y="6085115"/>
            <a:ext cx="29718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60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</a:t>
            </a:r>
            <a:r>
              <a:rPr lang="en-US" altLang="ko-KR" sz="4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arag</a:t>
            </a:r>
            <a:r>
              <a:rPr lang="en-US" altLang="ko-KR" sz="5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EZ</a:t>
            </a:r>
            <a:r>
              <a:rPr lang="en-US" altLang="ko-KR" sz="4400" b="1" spc="-1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endParaRPr lang="ko-KR" sz="4400" b="1" i="0" u="none" strike="noStrike" spc="-1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74750" y="7179130"/>
            <a:ext cx="8470900" cy="19816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ko-KR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4000" b="1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(Garage + Easy → 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</a:t>
            </a:r>
            <a:r>
              <a:rPr lang="en-US" sz="4000" b="1" spc="-100" dirty="0" err="1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GaragEZ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')</a:t>
            </a:r>
            <a:endParaRPr lang="en-US" sz="4000" b="1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05200" y="952500"/>
            <a:ext cx="3810000" cy="939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</a:t>
            </a:r>
            <a:r>
              <a:rPr lang="en-US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5550" y="2592161"/>
            <a:ext cx="8470900" cy="279309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언제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어디서나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이용</a:t>
            </a:r>
            <a:endParaRPr lang="ko-KR" sz="3200" b="0" i="0" u="none" strike="noStrike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경제적인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가격으로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분야에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확장성</a:t>
            </a:r>
            <a:endParaRPr lang="en-US" altLang="ko-KR" sz="3200" b="0" i="0" u="none" strike="noStrike" spc="-100" dirty="0" smtClean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중심의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맞춤형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3435198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8350" y="76835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SWOT</a:t>
            </a:r>
            <a:r>
              <a:rPr lang="en-US" sz="72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62225"/>
            <a:ext cx="76581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244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강점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(Strength)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3508375"/>
            <a:ext cx="6343650" cy="21939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저렴한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alt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된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6299200"/>
            <a:ext cx="76581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495800" y="64452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기회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(Opportunity)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7153275"/>
            <a:ext cx="7035800" cy="2216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서민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과 소상공인을</a:t>
            </a:r>
            <a:r>
              <a:rPr lang="en-US" altLang="ko-KR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  플랫폼</a:t>
            </a:r>
            <a:endParaRPr lang="en-US" altLang="ko-KR" sz="28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활용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지역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네트워크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200" y="2565400"/>
            <a:ext cx="7658100" cy="3403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8206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약점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(Weakness)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29800" y="3711575"/>
            <a:ext cx="703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초기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인프라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비용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전문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인력</a:t>
            </a:r>
            <a:r>
              <a:rPr lang="en-US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브랜드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인지도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부족</a:t>
            </a:r>
          </a:p>
          <a:p>
            <a:pPr lvl="0" algn="l">
              <a:lnSpc>
                <a:spcPct val="116199"/>
              </a:lnSpc>
            </a:pP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200" y="6299200"/>
            <a:ext cx="7658100" cy="3403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741400" y="64579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위협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(Threat)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29800" y="7191375"/>
            <a:ext cx="7035800" cy="21399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업체의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침체로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수요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감소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법규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규제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에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따른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적응</a:t>
            </a:r>
          </a:p>
        </p:txBody>
      </p:sp>
    </p:spTree>
    <p:extLst>
      <p:ext uri="{BB962C8B-B14F-4D97-AF65-F5344CB8AC3E}">
        <p14:creationId xmlns:p14="http://schemas.microsoft.com/office/powerpoint/2010/main" val="244834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0" y="2781300"/>
            <a:ext cx="7467601" cy="716280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07" y="2781300"/>
            <a:ext cx="7467601" cy="7162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71700"/>
            <a:ext cx="6240968" cy="555514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2129382" y="6477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-200" dirty="0" err="1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밴치마킹</a:t>
            </a:r>
            <a:r>
              <a:rPr lang="ko-KR" altLang="en-US" sz="6000" b="0" i="0" u="none" strike="noStrike" spc="-200" dirty="0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ko-KR" sz="6000" b="0" i="0" u="none" strike="noStrike" spc="-200" dirty="0">
              <a:solidFill>
                <a:srgbClr val="133D78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731" y="6362700"/>
            <a:ext cx="6031007" cy="2971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3383" y="1154613"/>
            <a:ext cx="4204210" cy="22754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6879" y="5141326"/>
            <a:ext cx="8002117" cy="40486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/>
          <a:srcRect b="3824"/>
          <a:stretch/>
        </p:blipFill>
        <p:spPr>
          <a:xfrm>
            <a:off x="13046884" y="2080927"/>
            <a:ext cx="4382112" cy="275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2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1805214" y="184028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973675" y="1193351"/>
            <a:ext cx="3850821" cy="38508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72139" y="877819"/>
            <a:ext cx="13077371" cy="876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5400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만의  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</a:t>
            </a:r>
            <a:r>
              <a:rPr lang="en-US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보수</a:t>
            </a:r>
            <a:r>
              <a:rPr lang="en-US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alt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란 </a:t>
            </a:r>
            <a:r>
              <a:rPr lang="en-US" altLang="ko-KR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  <a:endParaRPr lang="ko-KR" sz="5400" b="0" i="0" u="none" strike="noStrike" spc="-2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2565400"/>
            <a:ext cx="90297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52625" y="3136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endParaRPr lang="ko-KR" sz="3000" b="0" i="0" u="none" strike="noStrike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32300" y="2927228"/>
            <a:ext cx="8420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허브차고지에서</a:t>
            </a:r>
            <a:r>
              <a:rPr lang="en-US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점검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없이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정비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210300"/>
            <a:ext cx="90297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52625" y="6819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32300" y="6597528"/>
            <a:ext cx="5626100" cy="241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유지보수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API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0700" y="4810232"/>
            <a:ext cx="6324600" cy="480366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801350" y="3473389"/>
            <a:ext cx="58293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ko-KR" altLang="en-US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서비스의  </a:t>
            </a: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특징</a:t>
            </a:r>
            <a:endParaRPr lang="ko-KR" sz="3000" b="0" i="0" u="none" strike="noStrike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839450" y="5537200"/>
            <a:ext cx="5791200" cy="474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alt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장비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구매</a:t>
            </a:r>
            <a:endParaRPr lang="ko-KR" sz="2400" b="0" i="0" u="none" strike="noStrike" spc="-100" dirty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altLang="en-US" sz="2400" b="0" i="0" u="none" strike="noStrike" spc="-100" dirty="0" err="1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가성비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좋은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근거리  사용자 위치 기반 보수 서비스</a:t>
            </a:r>
            <a:endParaRPr lang="en-US" altLang="ko-KR" sz="2400" b="0" i="0" u="none" strike="noStrike" spc="-100" dirty="0" smtClean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9214" y="2565400"/>
            <a:ext cx="5794829" cy="11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33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39" y="4973981"/>
            <a:ext cx="8686459" cy="57687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409771"/>
              </p:ext>
            </p:extLst>
          </p:nvPr>
        </p:nvGraphicFramePr>
        <p:xfrm>
          <a:off x="1764786" y="1866900"/>
          <a:ext cx="15075415" cy="762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1877">
                  <a:extLst>
                    <a:ext uri="{9D8B030D-6E8A-4147-A177-3AD203B41FA5}">
                      <a16:colId xmlns:a16="http://schemas.microsoft.com/office/drawing/2014/main" val="217573166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4145615048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493661134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237268737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34004574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2829241648"/>
                    </a:ext>
                  </a:extLst>
                </a:gridCol>
                <a:gridCol w="2055739">
                  <a:extLst>
                    <a:ext uri="{9D8B030D-6E8A-4147-A177-3AD203B41FA5}">
                      <a16:colId xmlns:a16="http://schemas.microsoft.com/office/drawing/2014/main" val="3157919939"/>
                    </a:ext>
                  </a:extLst>
                </a:gridCol>
              </a:tblGrid>
              <a:tr h="6222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Sun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Tue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Wed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Thu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Fri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Sat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939860"/>
                  </a:ext>
                </a:extLst>
              </a:tr>
              <a:tr h="18089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2/ </a:t>
                      </a:r>
                      <a:r>
                        <a:rPr lang="en-US" altLang="ko-KR" dirty="0" smtClean="0"/>
                        <a:t>23</a:t>
                      </a:r>
                      <a:endParaRPr lang="ko-KR" altLang="en-US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24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26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27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28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3/ 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3598666"/>
                  </a:ext>
                </a:extLst>
              </a:tr>
              <a:tr h="1769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6097599"/>
                  </a:ext>
                </a:extLst>
              </a:tr>
              <a:tr h="1711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70766827"/>
                  </a:ext>
                </a:extLst>
              </a:tr>
              <a:tr h="17084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16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17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19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22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26753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58000" y="800100"/>
            <a:ext cx="467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 </a:t>
            </a:r>
            <a:r>
              <a:rPr lang="ko-KR" altLang="en-US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     프로젝트    일정 표</a:t>
            </a:r>
            <a:endParaRPr lang="ko-KR" altLang="en-US" sz="3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46" y="3299896"/>
            <a:ext cx="4476286" cy="53045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1" name="직사각형 10"/>
          <p:cNvSpPr/>
          <p:nvPr/>
        </p:nvSpPr>
        <p:spPr>
          <a:xfrm>
            <a:off x="4800600" y="3307127"/>
            <a:ext cx="2611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프로젝트 기획서</a:t>
            </a:r>
            <a:endParaRPr lang="ko-KR" altLang="en-US" sz="3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2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766" y="3299896"/>
            <a:ext cx="6394034" cy="5304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3" name="직사각형 12"/>
          <p:cNvSpPr/>
          <p:nvPr/>
        </p:nvSpPr>
        <p:spPr>
          <a:xfrm>
            <a:off x="9296400" y="3307127"/>
            <a:ext cx="4490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DB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설계 문서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  CRUD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구현</a:t>
            </a:r>
            <a:endParaRPr lang="ko-KR" altLang="en-US" sz="28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69" y="8403591"/>
            <a:ext cx="4311590" cy="5517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5" name="직사각형 14"/>
          <p:cNvSpPr/>
          <p:nvPr/>
        </p:nvSpPr>
        <p:spPr>
          <a:xfrm>
            <a:off x="3874499" y="5028976"/>
            <a:ext cx="4144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와이어 프레임  </a:t>
            </a:r>
            <a:r>
              <a:rPr lang="en-US" altLang="ko-KR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UI</a:t>
            </a:r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스타일링 </a:t>
            </a:r>
            <a:endParaRPr lang="ko-KR" altLang="en-US" sz="32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6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313" y="6694878"/>
            <a:ext cx="5087288" cy="5822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7" name="직사각형 16"/>
          <p:cNvSpPr/>
          <p:nvPr/>
        </p:nvSpPr>
        <p:spPr>
          <a:xfrm>
            <a:off x="5808962" y="6724379"/>
            <a:ext cx="43733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성능 개선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최종 기능 추가</a:t>
            </a:r>
            <a:endParaRPr lang="ko-KR" altLang="en-US" sz="2800" dirty="0"/>
          </a:p>
        </p:txBody>
      </p:sp>
      <p:pic>
        <p:nvPicPr>
          <p:cNvPr id="19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503" y="6701648"/>
            <a:ext cx="6230338" cy="5492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0" name="직사각형 19"/>
          <p:cNvSpPr/>
          <p:nvPr/>
        </p:nvSpPr>
        <p:spPr>
          <a:xfrm>
            <a:off x="11430959" y="6662823"/>
            <a:ext cx="4885905" cy="5847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내부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vi test   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Q&amp; A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진행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52994" y="8416726"/>
            <a:ext cx="407788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후 사용자 피드백 적용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467" y="8396637"/>
            <a:ext cx="4368133" cy="5568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5" name="직사각형 24"/>
          <p:cNvSpPr/>
          <p:nvPr/>
        </p:nvSpPr>
        <p:spPr>
          <a:xfrm>
            <a:off x="6376305" y="8426420"/>
            <a:ext cx="39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재 배포   발표 준비 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6" name="Picture 19"/>
          <p:cNvPicPr>
            <a:picLocks noChangeAspect="1"/>
          </p:cNvPicPr>
          <p:nvPr/>
        </p:nvPicPr>
        <p:blipFill rotWithShape="1">
          <a:blip r:embed="rId2"/>
          <a:srcRect t="-1" r="7828" b="-12249"/>
          <a:stretch/>
        </p:blipFill>
        <p:spPr>
          <a:xfrm>
            <a:off x="10515600" y="4985786"/>
            <a:ext cx="6324600" cy="6535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7" name="직사각형 26"/>
          <p:cNvSpPr/>
          <p:nvPr/>
        </p:nvSpPr>
        <p:spPr>
          <a:xfrm>
            <a:off x="11430959" y="5012788"/>
            <a:ext cx="4711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RPA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 결과 적용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endParaRPr lang="ko-KR" altLang="en-US" sz="2800" dirty="0">
              <a:solidFill>
                <a:srgbClr val="091E3C"/>
              </a:solidFill>
            </a:endParaRPr>
          </a:p>
        </p:txBody>
      </p:sp>
      <p:pic>
        <p:nvPicPr>
          <p:cNvPr id="28" name="Picture 19"/>
          <p:cNvPicPr>
            <a:picLocks noChangeAspect="1"/>
          </p:cNvPicPr>
          <p:nvPr/>
        </p:nvPicPr>
        <p:blipFill rotWithShape="1">
          <a:blip r:embed="rId2"/>
          <a:srcRect l="49188" b="7310"/>
          <a:stretch/>
        </p:blipFill>
        <p:spPr>
          <a:xfrm>
            <a:off x="1777069" y="6681742"/>
            <a:ext cx="3638960" cy="56585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9" name="직사각형 28"/>
          <p:cNvSpPr/>
          <p:nvPr/>
        </p:nvSpPr>
        <p:spPr>
          <a:xfrm>
            <a:off x="1845501" y="6705144"/>
            <a:ext cx="27719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RDS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생성</a:t>
            </a:r>
            <a:endParaRPr lang="ko-KR" altLang="en-US" dirty="0"/>
          </a:p>
        </p:txBody>
      </p:sp>
      <p:sp>
        <p:nvSpPr>
          <p:cNvPr id="30" name="순서도: 수행의 시작/종료 29"/>
          <p:cNvSpPr/>
          <p:nvPr/>
        </p:nvSpPr>
        <p:spPr>
          <a:xfrm>
            <a:off x="10567101" y="8420100"/>
            <a:ext cx="2065302" cy="558313"/>
          </a:xfrm>
          <a:prstGeom prst="flowChartTerminator">
            <a:avLst/>
          </a:prstGeom>
          <a:solidFill>
            <a:srgbClr val="133D78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</a:t>
            </a:r>
            <a:r>
              <a:rPr lang="ko-KR" altLang="en-US" sz="28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1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2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1146503" y="-14859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6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14400" y="2628900"/>
            <a:ext cx="10388600" cy="693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논리 적 설계</a:t>
            </a:r>
            <a:endParaRPr lang="en-US" altLang="ko-KR" sz="4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40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chemeClr val="bg1">
                  <a:lumMod val="8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ER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다이어그램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(Entity-Relationship Diagram)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시스템에서 사용될 데이터의 개체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(Entity)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와 관계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(Relationship)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정의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정규화</a:t>
            </a:r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</a:rPr>
              <a:t>(Normalization)</a:t>
            </a:r>
            <a:endParaRPr lang="ko-KR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데이터베이스 구조 최적화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데이터 모델링</a:t>
            </a:r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</a:rPr>
              <a:t>(Data Modeling)</a:t>
            </a:r>
            <a:endParaRPr lang="ko-KR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시스템 데이터처리에 대한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논리적 구조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수립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비즈니스 규칙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(Business Rules)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데이터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흐름을 논리적으로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설계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solidFill>
                  <a:schemeClr val="bg1">
                    <a:lumMod val="85000"/>
                  </a:schemeClr>
                </a:solidFill>
              </a:rPr>
              <a:t>유스케이스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 다이어그램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(Use Case Diagram)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사용자가 시스템을 어떻게 이용하는지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주요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기능 및 프로세스를 시각적으로 표현</a:t>
            </a: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79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859</Words>
  <Application>Microsoft Office PowerPoint</Application>
  <PresentationFormat>사용자 지정</PresentationFormat>
  <Paragraphs>280</Paragraphs>
  <Slides>25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40" baseType="lpstr">
      <vt:lpstr>Pretendard Bold</vt:lpstr>
      <vt:lpstr>Hallym Gothic Regular</vt:lpstr>
      <vt:lpstr>맑은 고딕</vt:lpstr>
      <vt:lpstr>Hallym Gothic Medium</vt:lpstr>
      <vt:lpstr>Wingdings</vt:lpstr>
      <vt:lpstr>LINE Seed Sans KR Regular</vt:lpstr>
      <vt:lpstr>Calibri</vt:lpstr>
      <vt:lpstr>Hallym Gothic Bold</vt:lpstr>
      <vt:lpstr>Pretendard Light</vt:lpstr>
      <vt:lpstr>Pretendard Medium</vt:lpstr>
      <vt:lpstr>Arial</vt:lpstr>
      <vt:lpstr>Pretendard ExtraBold</vt:lpstr>
      <vt:lpstr>Pretendard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PC06-09</dc:creator>
  <cp:lastModifiedBy>PC06-09</cp:lastModifiedBy>
  <cp:revision>78</cp:revision>
  <dcterms:created xsi:type="dcterms:W3CDTF">2006-08-16T00:00:00Z</dcterms:created>
  <dcterms:modified xsi:type="dcterms:W3CDTF">2025-03-06T09:24:19Z</dcterms:modified>
</cp:coreProperties>
</file>